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  <p:sldId id="265" r:id="rId11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-518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2024/6/27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38225" y="1926442"/>
            <a:ext cx="10114915" cy="936718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000" b="1" dirty="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itchFamily="34" charset="0"/>
              </a:rPr>
              <a:t>Victron Energy Inverter Setting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024969"/>
            <a:ext cx="9144000" cy="614854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itchFamily="34" charset="0"/>
                <a:ea typeface="+mj-ea"/>
                <a:cs typeface="+mj-cs"/>
              </a:rPr>
              <a:t>W</a:t>
            </a:r>
            <a:r>
              <a:rPr lang="zh-CN" altLang="en-US" sz="3600" b="1" dirty="0" smtClean="0"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Gothic" pitchFamily="34" charset="0"/>
                <a:ea typeface="+mj-ea"/>
                <a:cs typeface="+mj-cs"/>
              </a:rPr>
              <a:t>ith</a:t>
            </a:r>
            <a:endParaRPr lang="en-US" altLang="zh-CN" sz="3600" b="1" dirty="0" smtClean="0"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1703033" y="3585711"/>
            <a:ext cx="9144000" cy="9684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>Pytes V5</a:t>
            </a: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  <a:cs typeface="+mj-cs"/>
              </a:rPr>
              <a:t>°/V5°a/E-BOX48100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rcRect l="3153" t="5621" r="3528" b="5485"/>
          <a:stretch>
            <a:fillRect/>
          </a:stretch>
        </p:blipFill>
        <p:spPr>
          <a:xfrm>
            <a:off x="905609" y="1238453"/>
            <a:ext cx="7972425" cy="4568190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9525740" y="1575028"/>
            <a:ext cx="2292011" cy="411480"/>
          </a:xfrm>
          <a:prstGeom prst="wedgeRoundRectCallout">
            <a:avLst>
              <a:gd name="adj1" fmla="val -91449"/>
              <a:gd name="adj2" fmla="val 34579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Century Gothic" pitchFamily="34" charset="0"/>
              </a:rPr>
              <a:t>Enable </a:t>
            </a:r>
            <a:r>
              <a:rPr lang="en-US" altLang="zh-CN" dirty="0">
                <a:latin typeface="Century Gothic" pitchFamily="34" charset="0"/>
              </a:rPr>
              <a:t>DVCC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741" y="745538"/>
            <a:ext cx="7467600" cy="56292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8078680" y="1691856"/>
            <a:ext cx="3976173" cy="989212"/>
          </a:xfrm>
          <a:prstGeom prst="wedgeRoundRectCallout">
            <a:avLst>
              <a:gd name="adj1" fmla="val -172114"/>
              <a:gd name="adj2" fmla="val 83774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Century Gothic" pitchFamily="34" charset="0"/>
              </a:rPr>
              <a:t>Tick the box</a:t>
            </a:r>
          </a:p>
          <a:p>
            <a:pPr algn="ctr"/>
            <a:r>
              <a:rPr lang="en-US" altLang="zh-CN" sz="1600" dirty="0" err="1" smtClean="0">
                <a:latin typeface="Century Gothic" pitchFamily="34" charset="0"/>
              </a:rPr>
              <a:t>i</a:t>
            </a:r>
            <a:r>
              <a:rPr lang="zh-CN" altLang="en-US" sz="1600" dirty="0" smtClean="0">
                <a:latin typeface="Century Gothic" pitchFamily="34" charset="0"/>
              </a:rPr>
              <a:t>f external current </a:t>
            </a:r>
            <a:r>
              <a:rPr lang="en-US" altLang="zh-CN" sz="1600" dirty="0" smtClean="0">
                <a:latin typeface="Century Gothic" pitchFamily="34" charset="0"/>
              </a:rPr>
              <a:t>s</a:t>
            </a:r>
            <a:r>
              <a:rPr lang="zh-CN" altLang="en-US" sz="1600" dirty="0" smtClean="0">
                <a:latin typeface="Century Gothic" pitchFamily="34" charset="0"/>
              </a:rPr>
              <a:t>ensor </a:t>
            </a:r>
            <a:r>
              <a:rPr lang="en-US" altLang="zh-CN" sz="1600" dirty="0" smtClean="0">
                <a:latin typeface="Century Gothic" pitchFamily="34" charset="0"/>
              </a:rPr>
              <a:t>is used.</a:t>
            </a:r>
            <a:endParaRPr lang="zh-CN" altLang="en-US" sz="1600" dirty="0">
              <a:latin typeface="Century Gothic" pitchFamily="34" charset="0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8469297" y="4121125"/>
            <a:ext cx="3613211" cy="777240"/>
          </a:xfrm>
          <a:prstGeom prst="wedgeRoundRectCallout">
            <a:avLst>
              <a:gd name="adj1" fmla="val -127633"/>
              <a:gd name="adj2" fmla="val -40767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Century Gothic" pitchFamily="34" charset="0"/>
              </a:rPr>
              <a:t>Value = 100Ah * Batteries installed</a:t>
            </a:r>
            <a:endParaRPr lang="zh-CN" altLang="en-US" sz="1600" dirty="0">
              <a:latin typeface="Century Gothic" pitchFamily="34" charset="0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0030" y="777204"/>
            <a:ext cx="7467600" cy="5534025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8593455" y="1501775"/>
            <a:ext cx="3305175" cy="354330"/>
          </a:xfrm>
          <a:prstGeom prst="wedgeRoundRectCallout">
            <a:avLst>
              <a:gd name="adj1" fmla="val -163667"/>
              <a:gd name="adj2" fmla="val 150485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4</a:t>
            </a:r>
            <a:r>
              <a:rPr lang="en-US" altLang="zh-CN" sz="1600" dirty="0" smtClean="0">
                <a:latin typeface="Century Gothic" pitchFamily="34" charset="0"/>
              </a:rPr>
              <a:t>9</a:t>
            </a:r>
            <a:r>
              <a:rPr lang="zh-CN" altLang="en-US" sz="1600" dirty="0" smtClean="0">
                <a:latin typeface="Century Gothic" pitchFamily="34" charset="0"/>
              </a:rPr>
              <a:t>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11" name="圆角矩形标注 10"/>
          <p:cNvSpPr/>
          <p:nvPr/>
        </p:nvSpPr>
        <p:spPr>
          <a:xfrm>
            <a:off x="8593455" y="1935480"/>
            <a:ext cx="3305175" cy="354330"/>
          </a:xfrm>
          <a:prstGeom prst="wedgeRoundRectCallout">
            <a:avLst>
              <a:gd name="adj1" fmla="val -162056"/>
              <a:gd name="adj2" fmla="val 110584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Century Gothic" pitchFamily="34" charset="0"/>
              </a:rPr>
              <a:t>51</a:t>
            </a:r>
            <a:r>
              <a:rPr lang="zh-CN" altLang="en-US" sz="1600" dirty="0" smtClean="0">
                <a:latin typeface="Century Gothic" pitchFamily="34" charset="0"/>
              </a:rPr>
              <a:t>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8593455" y="2428240"/>
            <a:ext cx="3305175" cy="354330"/>
          </a:xfrm>
          <a:prstGeom prst="wedgeRoundRectCallout">
            <a:avLst>
              <a:gd name="adj1" fmla="val -162576"/>
              <a:gd name="adj2" fmla="val 60756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Century Gothic" pitchFamily="34" charset="0"/>
              </a:rPr>
              <a:t>51</a:t>
            </a:r>
            <a:r>
              <a:rPr lang="zh-CN" altLang="en-US" sz="1600" dirty="0" smtClean="0">
                <a:latin typeface="Century Gothic" pitchFamily="34" charset="0"/>
              </a:rPr>
              <a:t>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10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232" y="805180"/>
            <a:ext cx="7391400" cy="5543550"/>
          </a:xfrm>
          <a:prstGeom prst="rect">
            <a:avLst/>
          </a:prstGeom>
        </p:spPr>
      </p:pic>
      <p:sp>
        <p:nvSpPr>
          <p:cNvPr id="12" name="圆角矩形标注 11"/>
          <p:cNvSpPr/>
          <p:nvPr/>
        </p:nvSpPr>
        <p:spPr>
          <a:xfrm>
            <a:off x="8114190" y="2511425"/>
            <a:ext cx="3790155" cy="521970"/>
          </a:xfrm>
          <a:prstGeom prst="wedgeRoundRectCallout">
            <a:avLst>
              <a:gd name="adj1" fmla="val -145964"/>
              <a:gd name="adj2" fmla="val 118709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56</a:t>
            </a:r>
            <a:r>
              <a:rPr lang="zh-CN" altLang="en-US" sz="1600" dirty="0">
                <a:latin typeface="Century Gothic" pitchFamily="34" charset="0"/>
              </a:rPr>
              <a:t>.8 (V)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8114190" y="3107055"/>
            <a:ext cx="3790155" cy="521970"/>
          </a:xfrm>
          <a:prstGeom prst="wedgeRoundRectCallout">
            <a:avLst>
              <a:gd name="adj1" fmla="val -144697"/>
              <a:gd name="adj2" fmla="val 61325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56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8114190" y="3702050"/>
            <a:ext cx="3790155" cy="521970"/>
          </a:xfrm>
          <a:prstGeom prst="wedgeRoundRectCallout">
            <a:avLst>
              <a:gd name="adj1" fmla="val -146485"/>
              <a:gd name="adj2" fmla="val 8894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Century Gothic" pitchFamily="34" charset="0"/>
              </a:rPr>
              <a:t>Value = Recommend charge Current x batteries installed</a:t>
            </a:r>
            <a:endParaRPr lang="en-US" altLang="zh-CN" sz="1400" dirty="0">
              <a:latin typeface="Century Gothic" pitchFamily="34" charset="0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1638" y="723361"/>
            <a:ext cx="7851140" cy="5375275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8599780" y="3524497"/>
            <a:ext cx="3322320" cy="521970"/>
          </a:xfrm>
          <a:prstGeom prst="wedgeRoundRectCallout">
            <a:avLst>
              <a:gd name="adj1" fmla="val -270867"/>
              <a:gd name="adj2" fmla="val 64827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latin typeface="Century Gothic" pitchFamily="34" charset="0"/>
              </a:rPr>
              <a:t>Enable this option</a:t>
            </a:r>
            <a:endParaRPr lang="en-US" altLang="zh-CN" sz="1600" dirty="0">
              <a:latin typeface="Century Gothic" pitchFamily="34" charset="0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998" y="1241475"/>
            <a:ext cx="7780655" cy="4304030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8407153" y="1927860"/>
            <a:ext cx="3656577" cy="611154"/>
          </a:xfrm>
          <a:prstGeom prst="wedgeRoundRectCallout">
            <a:avLst>
              <a:gd name="adj1" fmla="val -155763"/>
              <a:gd name="adj2" fmla="val 219218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 smtClean="0">
                <a:latin typeface="Century Gothic" pitchFamily="34" charset="0"/>
              </a:rPr>
              <a:t>Value=</a:t>
            </a:r>
            <a:r>
              <a:rPr lang="zh-CN" altLang="en-US" sz="1500" dirty="0" smtClean="0">
                <a:latin typeface="Century Gothic" pitchFamily="34" charset="0"/>
              </a:rPr>
              <a:t>100 </a:t>
            </a:r>
            <a:r>
              <a:rPr lang="zh-CN" altLang="en-US" sz="1500" dirty="0">
                <a:latin typeface="Century Gothic" pitchFamily="34" charset="0"/>
              </a:rPr>
              <a:t>(Ah</a:t>
            </a:r>
            <a:r>
              <a:rPr lang="zh-CN" altLang="en-US" sz="1500" dirty="0" smtClean="0">
                <a:latin typeface="Century Gothic" pitchFamily="34" charset="0"/>
              </a:rPr>
              <a:t>) </a:t>
            </a:r>
            <a:r>
              <a:rPr lang="en-US" altLang="zh-CN" sz="1500" dirty="0" smtClean="0">
                <a:latin typeface="Century Gothic" pitchFamily="34" charset="0"/>
              </a:rPr>
              <a:t>x Batteries installed</a:t>
            </a:r>
            <a:endParaRPr lang="zh-CN" altLang="en-US" sz="15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8218" y="601554"/>
            <a:ext cx="7448550" cy="5657850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8558424" y="2112654"/>
            <a:ext cx="3453415" cy="521970"/>
          </a:xfrm>
          <a:prstGeom prst="wedgeRoundRectCallout">
            <a:avLst>
              <a:gd name="adj1" fmla="val -196106"/>
              <a:gd name="adj2" fmla="val 297218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51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rcRect l="12432" t="1944" r="13484" b="13718"/>
          <a:stretch>
            <a:fillRect/>
          </a:stretch>
        </p:blipFill>
        <p:spPr>
          <a:xfrm>
            <a:off x="949085" y="578867"/>
            <a:ext cx="6484620" cy="5556250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8388084" y="2762986"/>
            <a:ext cx="2504816" cy="411480"/>
          </a:xfrm>
          <a:prstGeom prst="wedgeRoundRectCallout">
            <a:avLst>
              <a:gd name="adj1" fmla="val -273557"/>
              <a:gd name="adj2" fmla="val 239916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49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13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  <p:sp>
        <p:nvSpPr>
          <p:cNvPr id="18" name="圆角矩形标注 17"/>
          <p:cNvSpPr/>
          <p:nvPr/>
        </p:nvSpPr>
        <p:spPr>
          <a:xfrm>
            <a:off x="8398436" y="3190604"/>
            <a:ext cx="2504816" cy="411480"/>
          </a:xfrm>
          <a:prstGeom prst="wedgeRoundRectCallout">
            <a:avLst>
              <a:gd name="adj1" fmla="val -273557"/>
              <a:gd name="adj2" fmla="val 239916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49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19" name="圆角矩形标注 18"/>
          <p:cNvSpPr/>
          <p:nvPr/>
        </p:nvSpPr>
        <p:spPr>
          <a:xfrm>
            <a:off x="8399916" y="3618211"/>
            <a:ext cx="2504816" cy="411480"/>
          </a:xfrm>
          <a:prstGeom prst="wedgeRoundRectCallout">
            <a:avLst>
              <a:gd name="adj1" fmla="val -272848"/>
              <a:gd name="adj2" fmla="val 226971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49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  <p:sp>
        <p:nvSpPr>
          <p:cNvPr id="20" name="圆角矩形标注 19"/>
          <p:cNvSpPr/>
          <p:nvPr/>
        </p:nvSpPr>
        <p:spPr>
          <a:xfrm>
            <a:off x="8410274" y="4045818"/>
            <a:ext cx="2504816" cy="411480"/>
          </a:xfrm>
          <a:prstGeom prst="wedgeRoundRectCallout">
            <a:avLst>
              <a:gd name="adj1" fmla="val -272494"/>
              <a:gd name="adj2" fmla="val 201081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Century Gothic" pitchFamily="34" charset="0"/>
              </a:rPr>
              <a:t>49 </a:t>
            </a:r>
            <a:r>
              <a:rPr lang="zh-CN" altLang="en-US" sz="1600" dirty="0">
                <a:latin typeface="Century Gothic" pitchFamily="34" charset="0"/>
              </a:rPr>
              <a:t>(V)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82960" y="88265"/>
            <a:ext cx="1080770" cy="3638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9904" y="839107"/>
            <a:ext cx="7057390" cy="5205730"/>
          </a:xfrm>
          <a:prstGeom prst="rect">
            <a:avLst/>
          </a:prstGeom>
        </p:spPr>
      </p:pic>
      <p:sp>
        <p:nvSpPr>
          <p:cNvPr id="8" name="圆角矩形标注 7"/>
          <p:cNvSpPr/>
          <p:nvPr/>
        </p:nvSpPr>
        <p:spPr>
          <a:xfrm>
            <a:off x="8957566" y="3098800"/>
            <a:ext cx="2237175" cy="411480"/>
          </a:xfrm>
          <a:prstGeom prst="wedgeRoundRectCallout">
            <a:avLst>
              <a:gd name="adj1" fmla="val -220413"/>
              <a:gd name="adj2" fmla="val 222143"/>
              <a:gd name="adj3" fmla="val 16667"/>
            </a:avLst>
          </a:prstGeom>
          <a:solidFill>
            <a:srgbClr val="FFC000">
              <a:alpha val="7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Century Gothic" pitchFamily="34" charset="0"/>
              </a:rPr>
              <a:t>Default value</a:t>
            </a:r>
            <a:r>
              <a:rPr lang="en-US" altLang="zh-CN" sz="1600" dirty="0">
                <a:latin typeface="Century Gothic" pitchFamily="34" charset="0"/>
              </a:rPr>
              <a:t> 1.2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5326630" y="6410325"/>
            <a:ext cx="1580225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200" dirty="0">
                <a:solidFill>
                  <a:srgbClr val="FFC000"/>
                </a:solidFill>
                <a:latin typeface="Century Gothic" pitchFamily="34" charset="0"/>
                <a:ea typeface="微软雅黑" panose="020B0503020204020204" charset="-122"/>
              </a:rPr>
              <a:t>Power a Better Life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c2ZGZiNzZiNDVlOGViOWVmM2JhOTY0NGJkNjUyYzg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131</Words>
  <Application>Microsoft Office PowerPoint</Application>
  <PresentationFormat>自定义</PresentationFormat>
  <Paragraphs>30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WPS</vt:lpstr>
      <vt:lpstr>Victron Energy Inverter Setting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Victron Energy Inverter Setting</dc:title>
  <dc:creator/>
  <cp:lastModifiedBy>Anson</cp:lastModifiedBy>
  <cp:revision>43</cp:revision>
  <dcterms:created xsi:type="dcterms:W3CDTF">2023-08-09T12:44:00Z</dcterms:created>
  <dcterms:modified xsi:type="dcterms:W3CDTF">2024-06-27T03:56:44Z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2052-12.1.0.16929</vt:lpwstr>
  </property>
</Properties>
</file>